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5143500" type="screen16x9"/>
  <p:notesSz cx="6858000" cy="9144000"/>
  <p:defaultTextStyle>
    <a:defPPr>
      <a:defRPr lang="id-ID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880" userDrawn="1">
          <p15:clr>
            <a:srgbClr val="A4A3A4"/>
          </p15:clr>
        </p15:guide>
        <p15:guide id="5" orient="horz" pos="327" userDrawn="1">
          <p15:clr>
            <a:srgbClr val="A4A3A4"/>
          </p15:clr>
        </p15:guide>
        <p15:guide id="6" pos="4830" userDrawn="1">
          <p15:clr>
            <a:srgbClr val="A4A3A4"/>
          </p15:clr>
        </p15:guide>
        <p15:guide id="7" pos="5511" userDrawn="1">
          <p15:clr>
            <a:srgbClr val="A4A3A4"/>
          </p15:clr>
        </p15:guide>
        <p15:guide id="8" pos="50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5595D"/>
    <a:srgbClr val="385B6D"/>
    <a:srgbClr val="FF6D00"/>
    <a:srgbClr val="E09878"/>
    <a:srgbClr val="C56D46"/>
    <a:srgbClr val="DDA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4660" autoAdjust="0"/>
  </p:normalViewPr>
  <p:slideViewPr>
    <p:cSldViewPr snapToGrid="0" showGuides="1">
      <p:cViewPr>
        <p:scale>
          <a:sx n="190" d="100"/>
          <a:sy n="190" d="100"/>
        </p:scale>
        <p:origin x="-72" y="-152"/>
      </p:cViewPr>
      <p:guideLst>
        <p:guide pos="2880"/>
        <p:guide orient="horz" pos="327"/>
        <p:guide pos="4830"/>
        <p:guide pos="5511"/>
        <p:guide pos="5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15288"/>
    </p:cViewPr>
  </p:sorterViewPr>
  <p:notesViewPr>
    <p:cSldViewPr snapToGrid="0" showGuides="1"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BF0A9-53F2-4B8B-B39E-AF90FDD41834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708D9-5C52-4F38-89B4-7EBFBBBAB1CC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04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669DB-6376-48A2-91B6-12D8FEEBFE6F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9D4C4-071F-483F-815A-4531DF3FD0B7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6029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1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9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9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4894" y="1477109"/>
            <a:ext cx="4569107" cy="2711547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30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22505" y="1"/>
            <a:ext cx="3021496" cy="453607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63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94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818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5844"/>
            <a:ext cx="7886700" cy="310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5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9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0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6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8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97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3941" y="4521375"/>
            <a:ext cx="783140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0A99AA04-2FCB-1AC8-6B8C-DAC1F1399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73206" y="4684479"/>
            <a:ext cx="1271184" cy="305084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AC176B8-88F4-4684-B906-DAF37310FFD8}"/>
              </a:ext>
            </a:extLst>
          </p:cNvPr>
          <p:cNvSpPr txBox="1"/>
          <p:nvPr userDrawn="1"/>
        </p:nvSpPr>
        <p:spPr>
          <a:xfrm>
            <a:off x="6887183" y="4837021"/>
            <a:ext cx="1628167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800" b="0" dirty="0">
                <a:solidFill>
                  <a:schemeClr val="tx1"/>
                </a:solidFill>
                <a:latin typeface="+mn-lt"/>
              </a:rPr>
              <a:t>projekte-leicht-gemacht.de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70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650" r:id="rId12"/>
    <p:sldLayoutId id="2147483658" r:id="rId13"/>
    <p:sldLayoutId id="214748368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 1">
            <a:extLst>
              <a:ext uri="{FF2B5EF4-FFF2-40B4-BE49-F238E27FC236}">
                <a16:creationId xmlns:a16="http://schemas.microsoft.com/office/drawing/2014/main" id="{D8DD5023-47C8-B2CA-F545-3AB55237B1F9}"/>
              </a:ext>
            </a:extLst>
          </p:cNvPr>
          <p:cNvSpPr>
            <a:spLocks noGrp="1"/>
          </p:cNvSpPr>
          <p:nvPr/>
        </p:nvSpPr>
        <p:spPr>
          <a:xfrm>
            <a:off x="628650" y="236485"/>
            <a:ext cx="7886700" cy="78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Statusbericht</a:t>
            </a:r>
          </a:p>
        </p:txBody>
      </p:sp>
      <p:graphicFrame>
        <p:nvGraphicFramePr>
          <p:cNvPr id="24" name="Tabelle 23">
            <a:extLst>
              <a:ext uri="{FF2B5EF4-FFF2-40B4-BE49-F238E27FC236}">
                <a16:creationId xmlns:a16="http://schemas.microsoft.com/office/drawing/2014/main" id="{718CC581-105A-D0B6-DB91-019748FD7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77648"/>
              </p:ext>
            </p:extLst>
          </p:nvPr>
        </p:nvGraphicFramePr>
        <p:xfrm>
          <a:off x="740734" y="1633838"/>
          <a:ext cx="7396720" cy="131982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79344">
                  <a:extLst>
                    <a:ext uri="{9D8B030D-6E8A-4147-A177-3AD203B41FA5}">
                      <a16:colId xmlns:a16="http://schemas.microsoft.com/office/drawing/2014/main" val="2733421702"/>
                    </a:ext>
                  </a:extLst>
                </a:gridCol>
                <a:gridCol w="1479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7415"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1"/>
                          </a:solidFill>
                        </a:rPr>
                        <a:t>Kosten</a:t>
                      </a:r>
                    </a:p>
                  </a:txBody>
                  <a:tcPr marL="74099" marR="74099" marT="37049" marB="37049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1"/>
                          </a:solidFill>
                        </a:rPr>
                        <a:t>Termine</a:t>
                      </a:r>
                    </a:p>
                  </a:txBody>
                  <a:tcPr marL="74099" marR="74099" marT="37049" marB="37049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1"/>
                          </a:solidFill>
                        </a:rPr>
                        <a:t>Leistungen</a:t>
                      </a:r>
                    </a:p>
                  </a:txBody>
                  <a:tcPr marL="74099" marR="74099" marT="37049" marB="37049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1"/>
                          </a:solidFill>
                        </a:rPr>
                        <a:t>Gesamtstatus</a:t>
                      </a:r>
                    </a:p>
                  </a:txBody>
                  <a:tcPr marL="74099" marR="74099" marT="37049" marB="37049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156">
                <a:tc>
                  <a:txBody>
                    <a:bodyPr/>
                    <a:lstStyle/>
                    <a:p>
                      <a:r>
                        <a:rPr lang="de-DE" sz="800" b="1" dirty="0">
                          <a:solidFill>
                            <a:schemeClr val="bg1"/>
                          </a:solidFill>
                          <a:latin typeface="+mn-lt"/>
                        </a:rPr>
                        <a:t>Status</a:t>
                      </a:r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800" dirty="0"/>
                    </a:p>
                    <a:p>
                      <a:endParaRPr lang="de-DE" sz="800" dirty="0"/>
                    </a:p>
                    <a:p>
                      <a:endParaRPr lang="de-DE" sz="800" dirty="0"/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800" dirty="0"/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800"/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800" dirty="0"/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473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de-DE" sz="800" b="1" dirty="0">
                          <a:solidFill>
                            <a:schemeClr val="bg1"/>
                          </a:solidFill>
                        </a:rPr>
                        <a:t>Kommentare</a:t>
                      </a:r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sz="1000" dirty="0"/>
                        <a:t>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sz="1000" dirty="0"/>
                        <a:t> </a:t>
                      </a:r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sz="1000" dirty="0"/>
                        <a:t>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sz="1000" dirty="0"/>
                        <a:t> </a:t>
                      </a:r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sz="1000" dirty="0"/>
                        <a:t>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sz="1000" dirty="0"/>
                        <a:t> </a:t>
                      </a:r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sz="1000" dirty="0"/>
                        <a:t>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sz="1000" dirty="0"/>
                        <a:t> </a:t>
                      </a:r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5" name="Tabelle 24">
            <a:extLst>
              <a:ext uri="{FF2B5EF4-FFF2-40B4-BE49-F238E27FC236}">
                <a16:creationId xmlns:a16="http://schemas.microsoft.com/office/drawing/2014/main" id="{AC2749D9-9FD3-840D-E629-56AA6FC29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08869"/>
              </p:ext>
            </p:extLst>
          </p:nvPr>
        </p:nvGraphicFramePr>
        <p:xfrm>
          <a:off x="740732" y="2953667"/>
          <a:ext cx="7396714" cy="106208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79344">
                  <a:extLst>
                    <a:ext uri="{9D8B030D-6E8A-4147-A177-3AD203B41FA5}">
                      <a16:colId xmlns:a16="http://schemas.microsoft.com/office/drawing/2014/main" val="2733421702"/>
                    </a:ext>
                  </a:extLst>
                </a:gridCol>
                <a:gridCol w="591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392">
                <a:tc>
                  <a:txBody>
                    <a:bodyPr/>
                    <a:lstStyle/>
                    <a:p>
                      <a:pPr algn="l"/>
                      <a:r>
                        <a:rPr lang="de-DE" sz="800" b="1" dirty="0">
                          <a:latin typeface="+mn-lt"/>
                        </a:rPr>
                        <a:t>Aktuelle Arbeitspakete:</a:t>
                      </a:r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P12-3.1.1 Genehmigungen einholen: Fortschritt 30%, Restdauer 12 Tage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de-DE" sz="10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de-DE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92">
                <a:tc>
                  <a:txBody>
                    <a:bodyPr/>
                    <a:lstStyle/>
                    <a:p>
                      <a:r>
                        <a:rPr lang="de-DE" sz="800" b="1" dirty="0">
                          <a:solidFill>
                            <a:schemeClr val="bg1"/>
                          </a:solidFill>
                          <a:latin typeface="+mn-lt"/>
                        </a:rPr>
                        <a:t>Nötige Entscheidungen</a:t>
                      </a:r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800" dirty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800" dirty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de-DE" sz="800" dirty="0"/>
                    </a:p>
                  </a:txBody>
                  <a:tcPr marL="74099" marR="74099" marT="37049" marB="37049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903895"/>
                  </a:ext>
                </a:extLst>
              </a:tr>
            </a:tbl>
          </a:graphicData>
        </a:graphic>
      </p:graphicFrame>
      <p:graphicFrame>
        <p:nvGraphicFramePr>
          <p:cNvPr id="26" name="Tabelle 25">
            <a:extLst>
              <a:ext uri="{FF2B5EF4-FFF2-40B4-BE49-F238E27FC236}">
                <a16:creationId xmlns:a16="http://schemas.microsoft.com/office/drawing/2014/main" id="{06E60820-71A2-A38D-5A53-542CC7BDD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544366"/>
              </p:ext>
            </p:extLst>
          </p:nvPr>
        </p:nvGraphicFramePr>
        <p:xfrm>
          <a:off x="740733" y="1018285"/>
          <a:ext cx="7396713" cy="61555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79252">
                  <a:extLst>
                    <a:ext uri="{9D8B030D-6E8A-4147-A177-3AD203B41FA5}">
                      <a16:colId xmlns:a16="http://schemas.microsoft.com/office/drawing/2014/main" val="2733421702"/>
                    </a:ext>
                  </a:extLst>
                </a:gridCol>
                <a:gridCol w="2958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776">
                <a:tc gridSpan="4"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Statusbericht</a:t>
                      </a:r>
                      <a:endParaRPr lang="de-DE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3619" marR="73619" marT="36809" marB="36809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228487"/>
                  </a:ext>
                </a:extLst>
              </a:tr>
              <a:tr h="307776">
                <a:tc>
                  <a:txBody>
                    <a:bodyPr/>
                    <a:lstStyle/>
                    <a:p>
                      <a:r>
                        <a:rPr lang="de-DE" sz="800" b="1" dirty="0">
                          <a:solidFill>
                            <a:schemeClr val="bg1"/>
                          </a:solidFill>
                          <a:latin typeface="+mn-lt"/>
                        </a:rPr>
                        <a:t>Projekt, Nummer:</a:t>
                      </a:r>
                    </a:p>
                  </a:txBody>
                  <a:tcPr marL="73619" marR="73619" marT="36809" marB="36809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800" dirty="0"/>
                    </a:p>
                  </a:txBody>
                  <a:tcPr marL="73619" marR="73619" marT="36809" marB="36809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b="1" dirty="0">
                          <a:solidFill>
                            <a:schemeClr val="bg1"/>
                          </a:solidFill>
                        </a:rPr>
                        <a:t>Stichtag:</a:t>
                      </a:r>
                    </a:p>
                  </a:txBody>
                  <a:tcPr marL="73619" marR="73619" marT="36809" marB="36809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800" dirty="0"/>
                    </a:p>
                  </a:txBody>
                  <a:tcPr marL="73619" marR="73619" marT="36809" marB="36809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903895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F1CFB59-1B36-010D-1A66-A1F39B8E14DE}"/>
              </a:ext>
            </a:extLst>
          </p:cNvPr>
          <p:cNvSpPr/>
          <p:nvPr/>
        </p:nvSpPr>
        <p:spPr>
          <a:xfrm>
            <a:off x="2790263" y="1913706"/>
            <a:ext cx="316007" cy="31551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6008AF2-95D4-E02D-89F4-9F46F41BB950}"/>
              </a:ext>
            </a:extLst>
          </p:cNvPr>
          <p:cNvSpPr/>
          <p:nvPr/>
        </p:nvSpPr>
        <p:spPr>
          <a:xfrm>
            <a:off x="4281085" y="1913705"/>
            <a:ext cx="316007" cy="31551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8A8E0C0-4A57-F39D-6C71-A718661AA0EE}"/>
              </a:ext>
            </a:extLst>
          </p:cNvPr>
          <p:cNvSpPr/>
          <p:nvPr/>
        </p:nvSpPr>
        <p:spPr>
          <a:xfrm>
            <a:off x="5771907" y="1918344"/>
            <a:ext cx="316007" cy="3155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4ABDB54-26D7-AE53-BAAA-E424B5C6B60C}"/>
              </a:ext>
            </a:extLst>
          </p:cNvPr>
          <p:cNvSpPr/>
          <p:nvPr/>
        </p:nvSpPr>
        <p:spPr>
          <a:xfrm>
            <a:off x="7262729" y="1913705"/>
            <a:ext cx="316007" cy="31551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29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M-Umfrage-2021">
      <a:dk1>
        <a:srgbClr val="000000"/>
      </a:dk1>
      <a:lt1>
        <a:srgbClr val="F6F6F6"/>
      </a:lt1>
      <a:dk2>
        <a:srgbClr val="4F5154"/>
      </a:dk2>
      <a:lt2>
        <a:srgbClr val="F6F6F6"/>
      </a:lt2>
      <a:accent1>
        <a:srgbClr val="209FA3"/>
      </a:accent1>
      <a:accent2>
        <a:srgbClr val="E66F19"/>
      </a:accent2>
      <a:accent3>
        <a:srgbClr val="79BCBF"/>
      </a:accent3>
      <a:accent4>
        <a:srgbClr val="F59C66"/>
      </a:accent4>
      <a:accent5>
        <a:srgbClr val="BAD9DA"/>
      </a:accent5>
      <a:accent6>
        <a:srgbClr val="FBC9AD"/>
      </a:accent6>
      <a:hlink>
        <a:srgbClr val="6B9F25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</Words>
  <Application>Microsoft Macintosh PowerPoint</Application>
  <PresentationFormat>Bildschirmpräsentation (16:9)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Franklin Gothic Medium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Arctic Project</cp:lastModifiedBy>
  <cp:revision>359</cp:revision>
  <dcterms:created xsi:type="dcterms:W3CDTF">2017-04-20T10:33:49Z</dcterms:created>
  <dcterms:modified xsi:type="dcterms:W3CDTF">2025-03-07T07:20:05Z</dcterms:modified>
</cp:coreProperties>
</file>