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5143500" type="screen16x9"/>
  <p:notesSz cx="6858000" cy="9144000"/>
  <p:defaultTextStyle>
    <a:defPPr>
      <a:defRPr lang="id-ID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2880" userDrawn="1">
          <p15:clr>
            <a:srgbClr val="A4A3A4"/>
          </p15:clr>
        </p15:guide>
        <p15:guide id="5" orient="horz" pos="327" userDrawn="1">
          <p15:clr>
            <a:srgbClr val="A4A3A4"/>
          </p15:clr>
        </p15:guide>
        <p15:guide id="6" pos="4830" userDrawn="1">
          <p15:clr>
            <a:srgbClr val="A4A3A4"/>
          </p15:clr>
        </p15:guide>
        <p15:guide id="7" pos="5511" userDrawn="1">
          <p15:clr>
            <a:srgbClr val="A4A3A4"/>
          </p15:clr>
        </p15:guide>
        <p15:guide id="8" pos="50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5595D"/>
    <a:srgbClr val="385B6D"/>
    <a:srgbClr val="FF6D00"/>
    <a:srgbClr val="E09878"/>
    <a:srgbClr val="C56D46"/>
    <a:srgbClr val="DDA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76" autoAdjust="0"/>
    <p:restoredTop sz="94660" autoAdjust="0"/>
  </p:normalViewPr>
  <p:slideViewPr>
    <p:cSldViewPr snapToGrid="0" showGuides="1">
      <p:cViewPr varScale="1">
        <p:scale>
          <a:sx n="170" d="100"/>
          <a:sy n="170" d="100"/>
        </p:scale>
        <p:origin x="520" y="88"/>
      </p:cViewPr>
      <p:guideLst>
        <p:guide pos="2880"/>
        <p:guide orient="horz" pos="327"/>
        <p:guide pos="4830"/>
        <p:guide pos="5511"/>
        <p:guide pos="50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15288"/>
    </p:cViewPr>
  </p:sorterViewPr>
  <p:notesViewPr>
    <p:cSldViewPr snapToGrid="0" showGuides="1">
      <p:cViewPr varScale="1">
        <p:scale>
          <a:sx n="67" d="100"/>
          <a:sy n="67" d="100"/>
        </p:scale>
        <p:origin x="27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BF0A9-53F2-4B8B-B39E-AF90FDD41834}" type="datetimeFigureOut">
              <a:rPr lang="id-ID" smtClean="0"/>
              <a:t>16/05/25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708D9-5C52-4F38-89B4-7EBFBBBAB1CC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3045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669DB-6376-48A2-91B6-12D8FEEBFE6F}" type="datetimeFigureOut">
              <a:rPr lang="id-ID" smtClean="0"/>
              <a:t>16/05/25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9D4C4-071F-483F-815A-4531DF3FD0B7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6029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1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9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9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74894" y="1477109"/>
            <a:ext cx="4569107" cy="2711547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6306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22505" y="1"/>
            <a:ext cx="3021496" cy="453607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633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94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818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5844"/>
            <a:ext cx="7886700" cy="3109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5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9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59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0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6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9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8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2973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683941" y="4521375"/>
            <a:ext cx="7831409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0A99AA04-2FCB-1AC8-6B8C-DAC1F1399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73206" y="4684479"/>
            <a:ext cx="1271184" cy="305084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DAC176B8-88F4-4684-B906-DAF37310FFD8}"/>
              </a:ext>
            </a:extLst>
          </p:cNvPr>
          <p:cNvSpPr txBox="1"/>
          <p:nvPr userDrawn="1"/>
        </p:nvSpPr>
        <p:spPr>
          <a:xfrm>
            <a:off x="6887183" y="4837021"/>
            <a:ext cx="1628167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800" b="0" dirty="0">
                <a:solidFill>
                  <a:schemeClr val="tx1"/>
                </a:solidFill>
                <a:latin typeface="+mn-lt"/>
              </a:rPr>
              <a:t>projekte-leicht-gemacht.de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70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650" r:id="rId12"/>
    <p:sldLayoutId id="2147483658" r:id="rId13"/>
    <p:sldLayoutId id="2147483684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 1">
            <a:extLst>
              <a:ext uri="{FF2B5EF4-FFF2-40B4-BE49-F238E27FC236}">
                <a16:creationId xmlns:a16="http://schemas.microsoft.com/office/drawing/2014/main" id="{D8DD5023-47C8-B2CA-F545-3AB55237B1F9}"/>
              </a:ext>
            </a:extLst>
          </p:cNvPr>
          <p:cNvSpPr>
            <a:spLocks noGrp="1"/>
          </p:cNvSpPr>
          <p:nvPr/>
        </p:nvSpPr>
        <p:spPr>
          <a:xfrm>
            <a:off x="628650" y="236485"/>
            <a:ext cx="7886700" cy="78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Paarweiser Vergleich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91A3A76D-8E0F-0454-0BCF-519F08C8B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873382"/>
              </p:ext>
            </p:extLst>
          </p:nvPr>
        </p:nvGraphicFramePr>
        <p:xfrm>
          <a:off x="696135" y="1018285"/>
          <a:ext cx="6297683" cy="2686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8764">
                  <a:extLst>
                    <a:ext uri="{9D8B030D-6E8A-4147-A177-3AD203B41FA5}">
                      <a16:colId xmlns:a16="http://schemas.microsoft.com/office/drawing/2014/main" val="2590282405"/>
                    </a:ext>
                  </a:extLst>
                </a:gridCol>
                <a:gridCol w="725638">
                  <a:extLst>
                    <a:ext uri="{9D8B030D-6E8A-4147-A177-3AD203B41FA5}">
                      <a16:colId xmlns:a16="http://schemas.microsoft.com/office/drawing/2014/main" val="2681912537"/>
                    </a:ext>
                  </a:extLst>
                </a:gridCol>
                <a:gridCol w="728158">
                  <a:extLst>
                    <a:ext uri="{9D8B030D-6E8A-4147-A177-3AD203B41FA5}">
                      <a16:colId xmlns:a16="http://schemas.microsoft.com/office/drawing/2014/main" val="1201673814"/>
                    </a:ext>
                  </a:extLst>
                </a:gridCol>
                <a:gridCol w="728158">
                  <a:extLst>
                    <a:ext uri="{9D8B030D-6E8A-4147-A177-3AD203B41FA5}">
                      <a16:colId xmlns:a16="http://schemas.microsoft.com/office/drawing/2014/main" val="3741100633"/>
                    </a:ext>
                  </a:extLst>
                </a:gridCol>
                <a:gridCol w="797446">
                  <a:extLst>
                    <a:ext uri="{9D8B030D-6E8A-4147-A177-3AD203B41FA5}">
                      <a16:colId xmlns:a16="http://schemas.microsoft.com/office/drawing/2014/main" val="760779818"/>
                    </a:ext>
                  </a:extLst>
                </a:gridCol>
                <a:gridCol w="725638">
                  <a:extLst>
                    <a:ext uri="{9D8B030D-6E8A-4147-A177-3AD203B41FA5}">
                      <a16:colId xmlns:a16="http://schemas.microsoft.com/office/drawing/2014/main" val="1431647265"/>
                    </a:ext>
                  </a:extLst>
                </a:gridCol>
                <a:gridCol w="1303881">
                  <a:extLst>
                    <a:ext uri="{9D8B030D-6E8A-4147-A177-3AD203B41FA5}">
                      <a16:colId xmlns:a16="http://schemas.microsoft.com/office/drawing/2014/main" val="3915224590"/>
                    </a:ext>
                  </a:extLst>
                </a:gridCol>
              </a:tblGrid>
              <a:tr h="1108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 dirty="0">
                          <a:effectLst/>
                        </a:rPr>
                        <a:t>Alternative 1</a:t>
                      </a:r>
                      <a:endParaRPr lang="de-DE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 dirty="0">
                          <a:effectLst/>
                        </a:rPr>
                        <a:t>Alternative 2</a:t>
                      </a:r>
                      <a:endParaRPr lang="de-DE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 dirty="0">
                          <a:effectLst/>
                        </a:rPr>
                        <a:t>Alternative 3</a:t>
                      </a:r>
                      <a:endParaRPr lang="de-DE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 dirty="0">
                          <a:effectLst/>
                        </a:rPr>
                        <a:t>Alternative 4</a:t>
                      </a:r>
                      <a:endParaRPr lang="de-DE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 dirty="0">
                          <a:effectLst/>
                        </a:rPr>
                        <a:t>Alternative 5</a:t>
                      </a:r>
                      <a:endParaRPr lang="de-DE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 dirty="0">
                          <a:effectLst/>
                        </a:rPr>
                        <a:t>Summe</a:t>
                      </a:r>
                      <a:endParaRPr lang="de-DE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 anchor="ctr"/>
                </a:tc>
                <a:extLst>
                  <a:ext uri="{0D108BD9-81ED-4DB2-BD59-A6C34878D82A}">
                    <a16:rowId xmlns:a16="http://schemas.microsoft.com/office/drawing/2014/main" val="3061883964"/>
                  </a:ext>
                </a:extLst>
              </a:tr>
              <a:tr h="26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Alternative 1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 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extLst>
                  <a:ext uri="{0D108BD9-81ED-4DB2-BD59-A6C34878D82A}">
                    <a16:rowId xmlns:a16="http://schemas.microsoft.com/office/drawing/2014/main" val="836749105"/>
                  </a:ext>
                </a:extLst>
              </a:tr>
              <a:tr h="26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Alternative 2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 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extLst>
                  <a:ext uri="{0D108BD9-81ED-4DB2-BD59-A6C34878D82A}">
                    <a16:rowId xmlns:a16="http://schemas.microsoft.com/office/drawing/2014/main" val="2807269109"/>
                  </a:ext>
                </a:extLst>
              </a:tr>
              <a:tr h="26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Alternative 3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extLst>
                  <a:ext uri="{0D108BD9-81ED-4DB2-BD59-A6C34878D82A}">
                    <a16:rowId xmlns:a16="http://schemas.microsoft.com/office/drawing/2014/main" val="3744257592"/>
                  </a:ext>
                </a:extLst>
              </a:tr>
              <a:tr h="26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Alternative 4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extLst>
                  <a:ext uri="{0D108BD9-81ED-4DB2-BD59-A6C34878D82A}">
                    <a16:rowId xmlns:a16="http://schemas.microsoft.com/office/drawing/2014/main" val="1624288775"/>
                  </a:ext>
                </a:extLst>
              </a:tr>
              <a:tr h="26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Alternative 5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578" marR="64578" marT="67568" marB="67568"/>
                </a:tc>
                <a:extLst>
                  <a:ext uri="{0D108BD9-81ED-4DB2-BD59-A6C34878D82A}">
                    <a16:rowId xmlns:a16="http://schemas.microsoft.com/office/drawing/2014/main" val="3575283844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90AAEA5F-5F04-8401-9B36-8D64C32A6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3871299"/>
            <a:ext cx="78867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ＭＳ Ｐゴシック" panose="020B0600070205080204" pitchFamily="34" charset="-128"/>
                <a:cs typeface="Times New Roman" panose="02020603050405020304" pitchFamily="18" charset="0"/>
              </a:rPr>
              <a:t>2 = Zeilenwert ist besser als der Spaltenwert</a:t>
            </a:r>
            <a:b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ＭＳ Ｐゴシック" panose="020B0600070205080204" pitchFamily="34" charset="-128"/>
                <a:cs typeface="Times New Roman" panose="02020603050405020304" pitchFamily="18" charset="0"/>
              </a:rPr>
            </a:b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ＭＳ Ｐゴシック" panose="020B0600070205080204" pitchFamily="34" charset="-128"/>
                <a:cs typeface="Times New Roman" panose="02020603050405020304" pitchFamily="18" charset="0"/>
              </a:rPr>
              <a:t>1 = Zeilenwert ist gleich dem Spaltenwert</a:t>
            </a:r>
            <a:b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ＭＳ Ｐゴシック" panose="020B0600070205080204" pitchFamily="34" charset="-128"/>
                <a:cs typeface="Times New Roman" panose="02020603050405020304" pitchFamily="18" charset="0"/>
              </a:rPr>
            </a:b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ＭＳ Ｐゴシック" panose="020B0600070205080204" pitchFamily="34" charset="-128"/>
                <a:cs typeface="Times New Roman" panose="02020603050405020304" pitchFamily="18" charset="0"/>
              </a:rPr>
              <a:t>0 = Zeilenwert ist schlechter als der Spaltenwert</a:t>
            </a:r>
            <a:endParaRPr kumimoji="0" lang="de-DE" altLang="de-D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829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M-Umfrage-2021">
      <a:dk1>
        <a:srgbClr val="000000"/>
      </a:dk1>
      <a:lt1>
        <a:srgbClr val="F6F6F6"/>
      </a:lt1>
      <a:dk2>
        <a:srgbClr val="4F5154"/>
      </a:dk2>
      <a:lt2>
        <a:srgbClr val="F6F6F6"/>
      </a:lt2>
      <a:accent1>
        <a:srgbClr val="209FA3"/>
      </a:accent1>
      <a:accent2>
        <a:srgbClr val="E66F19"/>
      </a:accent2>
      <a:accent3>
        <a:srgbClr val="79BCBF"/>
      </a:accent3>
      <a:accent4>
        <a:srgbClr val="F59C66"/>
      </a:accent4>
      <a:accent5>
        <a:srgbClr val="BAD9DA"/>
      </a:accent5>
      <a:accent6>
        <a:srgbClr val="FBC9AD"/>
      </a:accent6>
      <a:hlink>
        <a:srgbClr val="6B9F25"/>
      </a:hlink>
      <a:folHlink>
        <a:srgbClr val="B26B0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</Words>
  <Application>Microsoft Macintosh PowerPoint</Application>
  <PresentationFormat>Bildschirmpräsentation (16:9)</PresentationFormat>
  <Paragraphs>44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Book</vt:lpstr>
      <vt:lpstr>Franklin Gothic Medium</vt:lpstr>
      <vt:lpstr>ＭＳ Ｐゴシック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Arctic Project</cp:lastModifiedBy>
  <cp:revision>359</cp:revision>
  <dcterms:created xsi:type="dcterms:W3CDTF">2017-04-20T10:33:49Z</dcterms:created>
  <dcterms:modified xsi:type="dcterms:W3CDTF">2025-05-16T07:46:00Z</dcterms:modified>
</cp:coreProperties>
</file>